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8"/>
  </p:notesMasterIdLst>
  <p:handoutMasterIdLst>
    <p:handoutMasterId r:id="rId18"/>
  </p:handoutMasterIdLst>
  <p:sldIdLst>
    <p:sldId id="261" r:id="rId4"/>
    <p:sldId id="277" r:id="rId5"/>
    <p:sldId id="303" r:id="rId6"/>
    <p:sldId id="276" r:id="rId7"/>
    <p:sldId id="298" r:id="rId9"/>
    <p:sldId id="300" r:id="rId10"/>
    <p:sldId id="284" r:id="rId11"/>
    <p:sldId id="273" r:id="rId12"/>
    <p:sldId id="274" r:id="rId13"/>
    <p:sldId id="285" r:id="rId14"/>
    <p:sldId id="271" r:id="rId15"/>
    <p:sldId id="283" r:id="rId16"/>
    <p:sldId id="295" r:id="rId17"/>
  </p:sldIdLst>
  <p:sldSz cx="12192000" cy="6858000"/>
  <p:notesSz cx="6858000" cy="9144000"/>
  <p:embeddedFontLst>
    <p:embeddedFont>
      <p:font typeface="MiSans" panose="00000500000000000000" charset="-122"/>
      <p:regular r:id="rId22"/>
    </p:embeddedFont>
    <p:embeddedFont>
      <p:font typeface="MiSans Bold" panose="00000800000000000000" charset="-122"/>
      <p:regular r:id="rId23"/>
    </p:embeddedFont>
    <p:embeddedFont>
      <p:font typeface="兰米仿宋" panose="02000503000000000000" charset="-122"/>
      <p:regular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1CEB2"/>
    <a:srgbClr val="3AB8A4"/>
    <a:srgbClr val="33A496"/>
    <a:srgbClr val="2C8E88"/>
    <a:srgbClr val="25797B"/>
    <a:srgbClr val="1E636D"/>
    <a:srgbClr val="00364A"/>
    <a:srgbClr val="000000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45.xml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MiSans" panose="00000500000000000000" charset="-122"/>
              </a:rPr>
            </a:fld>
            <a:endParaRPr lang="zh-CN" altLang="en-US">
              <a:latin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4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MiSans" panose="000005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MiSans" panose="000005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MiSans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tags" Target="../tags/tag140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8.xml"/><Relationship Id="rId3" Type="http://schemas.openxmlformats.org/officeDocument/2006/relationships/image" Target="../media/image3.png"/><Relationship Id="rId2" Type="http://schemas.openxmlformats.org/officeDocument/2006/relationships/tags" Target="../tags/tag12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2.xml"/><Relationship Id="rId7" Type="http://schemas.openxmlformats.org/officeDocument/2006/relationships/tags" Target="../tags/tag136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7.xml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730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141730" y="3902710"/>
            <a:ext cx="5535295" cy="15113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91235" y="2831148"/>
            <a:ext cx="9768205" cy="1337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50000"/>
              </a:lnSpc>
            </a:pPr>
            <a:r>
              <a:rPr lang="zh-CN" altLang="en-US" sz="5400" spc="300">
                <a:solidFill>
                  <a:schemeClr val="bg1">
                    <a:alpha val="70000"/>
                  </a:schemeClr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  <a:t>小学生</a:t>
            </a:r>
            <a:r>
              <a:rPr lang="en-US" altLang="zh-CN" sz="5400" spc="300">
                <a:solidFill>
                  <a:schemeClr val="bg1">
                    <a:alpha val="70000"/>
                  </a:schemeClr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  <a:t>AI</a:t>
            </a:r>
            <a:r>
              <a:rPr lang="zh-CN" altLang="en-US" sz="5400" spc="300">
                <a:solidFill>
                  <a:schemeClr val="bg1">
                    <a:alpha val="70000"/>
                  </a:schemeClr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  <a:t>智能</a:t>
            </a:r>
            <a:r>
              <a:rPr lang="zh-CN" altLang="en-US" sz="5400" spc="300">
                <a:solidFill>
                  <a:schemeClr val="bg1">
                    <a:alpha val="70000"/>
                  </a:schemeClr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rPr>
              <a:t>助理</a:t>
            </a:r>
            <a:endParaRPr lang="zh-CN" altLang="en-US" sz="5400" spc="300">
              <a:solidFill>
                <a:schemeClr val="bg1">
                  <a:alpha val="70000"/>
                </a:schemeClr>
              </a:solidFill>
              <a:uFillTx/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91235" y="4053840"/>
            <a:ext cx="6458585" cy="7372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50000"/>
              </a:lnSpc>
            </a:pPr>
            <a:r>
              <a:rPr lang="zh-CN" altLang="en-US" sz="26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创新科技</a:t>
            </a:r>
            <a:r>
              <a:rPr lang="en-US" altLang="zh-CN" sz="26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 </a:t>
            </a:r>
            <a:r>
              <a:rPr lang="zh-CN" altLang="en-US" sz="26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引领未来</a:t>
            </a:r>
            <a:r>
              <a:rPr lang="en-US" altLang="zh-CN" sz="28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 </a:t>
            </a:r>
            <a:endParaRPr lang="en-US" altLang="zh-CN" sz="2800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41020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141730" y="5323840"/>
            <a:ext cx="2091690" cy="447040"/>
            <a:chOff x="1357" y="9174"/>
            <a:chExt cx="3294" cy="704"/>
          </a:xfrm>
        </p:grpSpPr>
        <p:grpSp>
          <p:nvGrpSpPr>
            <p:cNvPr id="61" name="组合 60"/>
            <p:cNvGrpSpPr/>
            <p:nvPr/>
          </p:nvGrpSpPr>
          <p:grpSpPr>
            <a:xfrm>
              <a:off x="1357" y="9176"/>
              <a:ext cx="3294" cy="702"/>
              <a:chOff x="1625" y="7751"/>
              <a:chExt cx="3294" cy="702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625" y="7836"/>
                <a:ext cx="2772" cy="53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ctr" fontAlgn="ctr">
                  <a:lnSpc>
                    <a:spcPct val="100000"/>
                  </a:lnSpc>
                </a:pPr>
                <a:r>
                  <a:rPr lang="en-US" altLang="zh-CN" sz="1600" b="1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cs typeface="MiSans" panose="00000500000000000000" charset="-122"/>
                  </a:rPr>
                  <a:t>xxxx</a:t>
                </a:r>
                <a:endParaRPr lang="en-US" altLang="zh-CN" sz="1600" b="1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1652" y="7751"/>
                <a:ext cx="3267" cy="702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/>
                <a:endParaRPr lang="zh-CN" altLang="en-US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</p:grpSp>
        <p:sp>
          <p:nvSpPr>
            <p:cNvPr id="67" name="椭圆 66"/>
            <p:cNvSpPr/>
            <p:nvPr/>
          </p:nvSpPr>
          <p:spPr>
            <a:xfrm>
              <a:off x="3948" y="9174"/>
              <a:ext cx="703" cy="703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5400000">
              <a:off x="4186" y="9456"/>
              <a:ext cx="260" cy="1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 </a:t>
              </a:r>
              <a:endParaRPr lang="en-US" altLang="zh-CN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91235" y="1839278"/>
            <a:ext cx="4738370" cy="14452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zh-CN" altLang="en-US" sz="8800">
                <a:solidFill>
                  <a:schemeClr val="bg1">
                    <a:alpha val="20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小七</a:t>
            </a:r>
            <a:r>
              <a:rPr lang="zh-CN" altLang="en-US" sz="8800">
                <a:solidFill>
                  <a:schemeClr val="bg1">
                    <a:alpha val="20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助手</a:t>
            </a:r>
            <a:endParaRPr lang="zh-CN" altLang="en-US" sz="8800">
              <a:solidFill>
                <a:schemeClr val="bg1">
                  <a:alpha val="20000"/>
                </a:schemeClr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37855" y="5801360"/>
            <a:ext cx="340804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lnSpc>
                <a:spcPct val="150000"/>
              </a:lnSpc>
            </a:pP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发布时间：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2025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年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9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月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25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日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  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发布地点：上海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    </a:t>
            </a:r>
            <a:endParaRPr lang="zh-CN" altLang="en-US" sz="120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8118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81710" y="2118995"/>
            <a:ext cx="3343275" cy="2627630"/>
            <a:chOff x="10466" y="4047"/>
            <a:chExt cx="5265" cy="4138"/>
          </a:xfrm>
        </p:grpSpPr>
        <p:sp>
          <p:nvSpPr>
            <p:cNvPr id="24" name="文本框 23" descr="7b0a20202020227461726765744d6f64756c65223a202270726f636573734f6e6c696e65466f6e7473220a7d0a"/>
            <p:cNvSpPr txBox="1"/>
            <p:nvPr/>
          </p:nvSpPr>
          <p:spPr>
            <a:xfrm>
              <a:off x="10466" y="6761"/>
              <a:ext cx="38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未来</a:t>
              </a:r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规划</a:t>
              </a:r>
              <a:endPara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66" y="7702"/>
              <a:ext cx="5265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sym typeface="+mn-ea"/>
                </a:rPr>
                <a:t>Development programme</a:t>
              </a:r>
              <a:endParaRPr lang="en-US" altLang="zh-CN" sz="14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66" y="4047"/>
              <a:ext cx="34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en-US" altLang="zh-CN" sz="7200" dirty="0">
                  <a:solidFill>
                    <a:schemeClr val="accent6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03.</a:t>
              </a:r>
              <a:endParaRPr lang="en-US" altLang="zh-CN" sz="7200" dirty="0">
                <a:solidFill>
                  <a:schemeClr val="accent6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50545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3" name="矩形 2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1156335" y="3683636"/>
            <a:ext cx="1098550" cy="0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alpha val="0"/>
                  </a:schemeClr>
                </a:gs>
                <a:gs pos="61000">
                  <a:schemeClr val="accent6"/>
                </a:gs>
              </a:gsLst>
              <a:lin ang="10800000" scaled="1"/>
            </a:gra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782320" y="2233295"/>
            <a:ext cx="10537190" cy="3431430"/>
            <a:chOff x="1757" y="3472"/>
            <a:chExt cx="15701" cy="5113"/>
          </a:xfrm>
        </p:grpSpPr>
        <p:sp>
          <p:nvSpPr>
            <p:cNvPr id="46" name="Rectangle 5"/>
            <p:cNvSpPr/>
            <p:nvPr/>
          </p:nvSpPr>
          <p:spPr>
            <a:xfrm rot="20543006">
              <a:off x="6100" y="3472"/>
              <a:ext cx="2749" cy="27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MiSans" panose="00000500000000000000" charset="-122"/>
              </a:endParaRPr>
            </a:p>
          </p:txBody>
        </p:sp>
        <p:sp>
          <p:nvSpPr>
            <p:cNvPr id="49" name="Rectangle 6"/>
            <p:cNvSpPr/>
            <p:nvPr/>
          </p:nvSpPr>
          <p:spPr>
            <a:xfrm rot="20543006">
              <a:off x="1849" y="3472"/>
              <a:ext cx="2749" cy="27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MiSans" panose="00000500000000000000" charset="-122"/>
              </a:endParaRPr>
            </a:p>
          </p:txBody>
        </p:sp>
        <p:sp>
          <p:nvSpPr>
            <p:cNvPr id="50" name="Rectangle 7"/>
            <p:cNvSpPr/>
            <p:nvPr/>
          </p:nvSpPr>
          <p:spPr>
            <a:xfrm rot="20543006">
              <a:off x="14603" y="3472"/>
              <a:ext cx="2749" cy="27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MiSans" panose="00000500000000000000" charset="-122"/>
              </a:endParaRPr>
            </a:p>
          </p:txBody>
        </p:sp>
        <p:sp>
          <p:nvSpPr>
            <p:cNvPr id="51" name="Rectangle 8"/>
            <p:cNvSpPr/>
            <p:nvPr/>
          </p:nvSpPr>
          <p:spPr>
            <a:xfrm rot="20543006">
              <a:off x="10351" y="3472"/>
              <a:ext cx="2749" cy="27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MiSans" panose="00000500000000000000" charset="-122"/>
              </a:endParaRPr>
            </a:p>
          </p:txBody>
        </p:sp>
        <p:sp>
          <p:nvSpPr>
            <p:cNvPr id="52" name="TextBox 26"/>
            <p:cNvSpPr txBox="1"/>
            <p:nvPr/>
          </p:nvSpPr>
          <p:spPr>
            <a:xfrm>
              <a:off x="1757" y="7734"/>
              <a:ext cx="2948" cy="851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1000"/>
                </a:spcAft>
                <a:buClrTx/>
                <a:buSzTx/>
                <a:buFontTx/>
                <a:defRPr/>
              </a:pP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支持语音输入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，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支持图片生成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等</a:t>
              </a:r>
              <a:endPara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3" name="TextBox 27"/>
            <p:cNvSpPr txBox="1"/>
            <p:nvPr/>
          </p:nvSpPr>
          <p:spPr>
            <a:xfrm>
              <a:off x="1757" y="7154"/>
              <a:ext cx="3153" cy="5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ts val="0"/>
                </a:spcBef>
                <a:buClrTx/>
                <a:buSzTx/>
                <a:buFontTx/>
              </a:pP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增强智能交互能力</a:t>
              </a:r>
              <a:endParaRPr lang="zh-CN" altLang="en-US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4" name="TextBox 29"/>
            <p:cNvSpPr txBox="1"/>
            <p:nvPr/>
          </p:nvSpPr>
          <p:spPr>
            <a:xfrm>
              <a:off x="6008" y="7154"/>
              <a:ext cx="3170" cy="5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ts val="0"/>
                </a:spcBef>
                <a:buClrTx/>
                <a:buSzTx/>
                <a:buFontTx/>
              </a:pP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优化课程管理功能</a:t>
              </a:r>
              <a:endParaRPr lang="zh-CN" altLang="en-US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5" name="TextBox 30"/>
            <p:cNvSpPr txBox="1"/>
            <p:nvPr/>
          </p:nvSpPr>
          <p:spPr>
            <a:xfrm>
              <a:off x="10030" y="7154"/>
              <a:ext cx="3207" cy="5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ts val="0"/>
                </a:spcBef>
                <a:buClrTx/>
                <a:buSzTx/>
                <a:buFontTx/>
              </a:pP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更多学习辅助工具</a:t>
              </a:r>
              <a:endParaRPr lang="zh-CN" altLang="en-US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6" name="TextBox 31"/>
            <p:cNvSpPr txBox="1"/>
            <p:nvPr/>
          </p:nvSpPr>
          <p:spPr>
            <a:xfrm>
              <a:off x="14510" y="7154"/>
              <a:ext cx="2948" cy="54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ctr">
                <a:spcBef>
                  <a:spcPts val="0"/>
                </a:spcBef>
                <a:buClrTx/>
                <a:buSzTx/>
                <a:buFontTx/>
              </a:pP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增加交互</a:t>
              </a:r>
              <a:r>
                <a:rPr lang="zh-CN" altLang="en-US" spc="100" dirty="0" smtClean="0">
                  <a:solidFill>
                    <a:schemeClr val="bg1"/>
                  </a:solidFill>
                  <a:uFillTx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功能</a:t>
              </a:r>
              <a:endParaRPr lang="zh-CN" altLang="en-US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7" name="TextBox 32"/>
            <p:cNvSpPr txBox="1"/>
            <p:nvPr/>
          </p:nvSpPr>
          <p:spPr>
            <a:xfrm>
              <a:off x="6008" y="7734"/>
              <a:ext cx="2948" cy="493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1000"/>
                </a:spcAft>
                <a:buClrTx/>
                <a:buSzTx/>
                <a:buFontTx/>
                <a:defRPr/>
              </a:pPr>
              <a:endParaRPr 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8" name="TextBox 33"/>
            <p:cNvSpPr txBox="1"/>
            <p:nvPr/>
          </p:nvSpPr>
          <p:spPr>
            <a:xfrm>
              <a:off x="10252" y="7734"/>
              <a:ext cx="2948" cy="851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1000"/>
                </a:spcAft>
                <a:buClrTx/>
                <a:buSzTx/>
                <a:buFontTx/>
                <a:defRPr/>
              </a:pP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支持作业图片扫描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。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支持虚拟实验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等</a:t>
              </a:r>
              <a:endPara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59" name="TextBox 34"/>
            <p:cNvSpPr txBox="1"/>
            <p:nvPr/>
          </p:nvSpPr>
          <p:spPr>
            <a:xfrm>
              <a:off x="14510" y="7734"/>
              <a:ext cx="2948" cy="851"/>
            </a:xfrm>
            <a:prstGeom prst="rect">
              <a:avLst/>
            </a:prstGeom>
            <a:noFill/>
          </p:spPr>
          <p:txBody>
            <a:bodyPr wrap="square" lIns="91440" rIns="91440" rtlCol="0">
              <a:spAutoFit/>
            </a:bodyPr>
            <a:lstStyle/>
            <a:p>
              <a:pPr lvl="0" algn="ctr">
                <a:lnSpc>
                  <a:spcPct val="130000"/>
                </a:lnSpc>
                <a:spcAft>
                  <a:spcPts val="1000"/>
                </a:spcAft>
                <a:buClrTx/>
                <a:buSzTx/>
                <a:buFontTx/>
                <a:defRPr/>
              </a:pP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实现小学生之间有监督的分享信息及社交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功能</a:t>
              </a:r>
              <a:endPara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51" name="矩形 25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未来规划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52" name="直接箭头连接符 25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文本框 25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03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pic>
        <p:nvPicPr>
          <p:cNvPr id="72" name="图片 71" descr="VCG211101928501"/>
          <p:cNvPicPr>
            <a:picLocks noChangeAspect="1"/>
          </p:cNvPicPr>
          <p:nvPr/>
        </p:nvPicPr>
        <p:blipFill>
          <a:blip r:embed="rId2">
            <a:grayscl/>
          </a:blip>
          <a:srcRect l="32967"/>
          <a:stretch>
            <a:fillRect/>
          </a:stretch>
        </p:blipFill>
        <p:spPr>
          <a:xfrm>
            <a:off x="9020810" y="2197100"/>
            <a:ext cx="1882140" cy="1871980"/>
          </a:xfrm>
          <a:prstGeom prst="rect">
            <a:avLst/>
          </a:prstGeom>
        </p:spPr>
      </p:pic>
      <p:pic>
        <p:nvPicPr>
          <p:cNvPr id="4" name="图片 3" descr="VCG41N1158164833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75665" y="2205355"/>
            <a:ext cx="1898015" cy="1858645"/>
          </a:xfrm>
          <a:prstGeom prst="rect">
            <a:avLst/>
          </a:prstGeom>
        </p:spPr>
      </p:pic>
      <p:pic>
        <p:nvPicPr>
          <p:cNvPr id="5" name="图片 4" descr="VCG211361971634"/>
          <p:cNvPicPr>
            <a:picLocks noChangeAspect="1"/>
          </p:cNvPicPr>
          <p:nvPr/>
        </p:nvPicPr>
        <p:blipFill>
          <a:blip r:embed="rId4">
            <a:grayscl/>
          </a:blip>
          <a:srcRect b="37373"/>
          <a:stretch>
            <a:fillRect/>
          </a:stretch>
        </p:blipFill>
        <p:spPr>
          <a:xfrm>
            <a:off x="3601720" y="2219960"/>
            <a:ext cx="1895475" cy="1847850"/>
          </a:xfrm>
          <a:prstGeom prst="rect">
            <a:avLst/>
          </a:prstGeom>
        </p:spPr>
      </p:pic>
      <p:pic>
        <p:nvPicPr>
          <p:cNvPr id="9" name="图片 8" descr="VCG211314409530"/>
          <p:cNvPicPr>
            <a:picLocks noChangeAspect="1"/>
          </p:cNvPicPr>
          <p:nvPr/>
        </p:nvPicPr>
        <p:blipFill>
          <a:blip r:embed="rId5">
            <a:grayscl/>
          </a:blip>
          <a:srcRect l="77020" t="45342" b="19124"/>
          <a:stretch>
            <a:fillRect/>
          </a:stretch>
        </p:blipFill>
        <p:spPr>
          <a:xfrm>
            <a:off x="6325235" y="2239645"/>
            <a:ext cx="1892935" cy="1826895"/>
          </a:xfrm>
          <a:prstGeom prst="rect">
            <a:avLst/>
          </a:prstGeom>
        </p:spPr>
      </p:pic>
      <p:sp>
        <p:nvSpPr>
          <p:cNvPr id="6" name="TextBox 26"/>
          <p:cNvSpPr txBox="1"/>
          <p:nvPr/>
        </p:nvSpPr>
        <p:spPr>
          <a:xfrm>
            <a:off x="3679190" y="5120908"/>
            <a:ext cx="1978450" cy="570865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p>
            <a:pPr lvl="0" algn="ctr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补齐教师端功能</a:t>
            </a: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实现后台数据便捷输入</a:t>
            </a: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、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管理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8118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91235" y="2128520"/>
            <a:ext cx="2437765" cy="2734945"/>
            <a:chOff x="10466" y="4047"/>
            <a:chExt cx="3839" cy="4307"/>
          </a:xfrm>
        </p:grpSpPr>
        <p:sp>
          <p:nvSpPr>
            <p:cNvPr id="24" name="文本框 23" descr="7b0a20202020227461726765744d6f64756c65223a202270726f636573734f6e6c696e65466f6e7473220a7d0a"/>
            <p:cNvSpPr txBox="1"/>
            <p:nvPr/>
          </p:nvSpPr>
          <p:spPr>
            <a:xfrm>
              <a:off x="10466" y="6761"/>
              <a:ext cx="38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团队</a:t>
              </a:r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成员</a:t>
              </a:r>
              <a:endPara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66" y="7702"/>
              <a:ext cx="3839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About Us</a:t>
              </a:r>
              <a:endParaRPr lang="en-US" altLang="zh-CN" sz="14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66" y="4047"/>
              <a:ext cx="34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en-US" altLang="zh-CN" sz="7200" dirty="0">
                  <a:solidFill>
                    <a:schemeClr val="accent6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04.</a:t>
              </a:r>
              <a:endParaRPr lang="en-US" altLang="zh-CN" sz="7200" dirty="0">
                <a:solidFill>
                  <a:schemeClr val="accent6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50545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3" name="矩形 2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cxnSp>
        <p:nvCxnSpPr>
          <p:cNvPr id="8" name="直接箭头连接符 7"/>
          <p:cNvCxnSpPr/>
          <p:nvPr/>
        </p:nvCxnSpPr>
        <p:spPr>
          <a:xfrm>
            <a:off x="1156335" y="3683636"/>
            <a:ext cx="1098550" cy="0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alpha val="0"/>
                  </a:schemeClr>
                </a:gs>
                <a:gs pos="61000">
                  <a:schemeClr val="accent6"/>
                </a:gs>
              </a:gsLst>
              <a:lin ang="10800000" scaled="1"/>
            </a:gra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730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141730" y="3836035"/>
            <a:ext cx="5535295" cy="151130"/>
          </a:xfrm>
          <a:prstGeom prst="rect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91235" y="2784158"/>
            <a:ext cx="9768205" cy="133794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50000"/>
              </a:lnSpc>
            </a:pPr>
            <a:r>
              <a:rPr lang="zh-CN" altLang="en-US" sz="5400" spc="30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rPr>
              <a:t>感谢您的观看</a:t>
            </a:r>
            <a:r>
              <a:rPr lang="en-US" altLang="zh-CN" sz="5400" spc="30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+mn-ea"/>
              </a:rPr>
              <a:t>!</a:t>
            </a:r>
            <a:endParaRPr lang="en-US" altLang="zh-CN" sz="5400" spc="300">
              <a:solidFill>
                <a:schemeClr val="bg1">
                  <a:alpha val="70000"/>
                </a:schemeClr>
              </a:solidFill>
              <a:uFillTx/>
              <a:latin typeface="MiSans Bold" panose="00000800000000000000" charset="-122"/>
              <a:ea typeface="MiSans Bold" panose="00000800000000000000" charset="-122"/>
              <a:cs typeface="MiSans Bold" panose="000008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91235" y="3910965"/>
            <a:ext cx="6458585" cy="73723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50000"/>
              </a:lnSpc>
            </a:pPr>
            <a:r>
              <a:rPr lang="en-US" altLang="zh-CN" sz="26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THANK YOU FOR WATCHING</a:t>
            </a:r>
            <a:r>
              <a:rPr lang="en-US" altLang="zh-CN" sz="2800">
                <a:solidFill>
                  <a:schemeClr val="accent6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 </a:t>
            </a:r>
            <a:endParaRPr lang="en-US" altLang="zh-CN" sz="2800">
              <a:solidFill>
                <a:schemeClr val="accent6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41020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124585" y="5047615"/>
            <a:ext cx="2091690" cy="447040"/>
            <a:chOff x="1357" y="9174"/>
            <a:chExt cx="3294" cy="704"/>
          </a:xfrm>
        </p:grpSpPr>
        <p:grpSp>
          <p:nvGrpSpPr>
            <p:cNvPr id="61" name="组合 60"/>
            <p:cNvGrpSpPr/>
            <p:nvPr/>
          </p:nvGrpSpPr>
          <p:grpSpPr>
            <a:xfrm>
              <a:off x="1357" y="9176"/>
              <a:ext cx="3294" cy="702"/>
              <a:chOff x="1625" y="7751"/>
              <a:chExt cx="3294" cy="702"/>
            </a:xfrm>
          </p:grpSpPr>
          <p:sp>
            <p:nvSpPr>
              <p:cNvPr id="62" name="文本框 61"/>
              <p:cNvSpPr txBox="1"/>
              <p:nvPr/>
            </p:nvSpPr>
            <p:spPr>
              <a:xfrm>
                <a:off x="1625" y="7836"/>
                <a:ext cx="2772" cy="531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ctr" fontAlgn="ctr">
                  <a:lnSpc>
                    <a:spcPct val="100000"/>
                  </a:lnSpc>
                </a:pPr>
                <a:r>
                  <a:rPr lang="en-US" altLang="zh-CN" sz="1600" b="1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cs typeface="MiSans" panose="00000500000000000000" charset="-122"/>
                  </a:rPr>
                  <a:t>xxxx</a:t>
                </a:r>
                <a:endParaRPr lang="en-US" altLang="zh-CN" sz="1600" b="1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endParaRPr>
              </a:p>
            </p:txBody>
          </p:sp>
          <p:sp>
            <p:nvSpPr>
              <p:cNvPr id="63" name="圆角矩形 62"/>
              <p:cNvSpPr/>
              <p:nvPr/>
            </p:nvSpPr>
            <p:spPr>
              <a:xfrm>
                <a:off x="1652" y="7751"/>
                <a:ext cx="3267" cy="702"/>
              </a:xfrm>
              <a:prstGeom prst="roundRect">
                <a:avLst>
                  <a:gd name="adj" fmla="val 50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/>
                <a:endParaRPr lang="zh-CN" altLang="en-US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</p:grpSp>
        <p:sp>
          <p:nvSpPr>
            <p:cNvPr id="67" name="椭圆 66"/>
            <p:cNvSpPr/>
            <p:nvPr/>
          </p:nvSpPr>
          <p:spPr>
            <a:xfrm>
              <a:off x="3948" y="9174"/>
              <a:ext cx="703" cy="703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5400000">
              <a:off x="4186" y="9456"/>
              <a:ext cx="260" cy="1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 </a:t>
              </a:r>
              <a:endParaRPr lang="en-US" altLang="zh-CN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991235" y="1839278"/>
            <a:ext cx="5100320" cy="14452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fontAlgn="ctr">
              <a:lnSpc>
                <a:spcPct val="100000"/>
              </a:lnSpc>
            </a:pPr>
            <a:r>
              <a:rPr lang="en-US" altLang="zh-CN" sz="8800">
                <a:solidFill>
                  <a:schemeClr val="bg1">
                    <a:alpha val="20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小</a:t>
            </a:r>
            <a:r>
              <a:rPr lang="zh-CN" altLang="en-US" sz="8800">
                <a:solidFill>
                  <a:schemeClr val="bg1">
                    <a:alpha val="20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七</a:t>
            </a:r>
            <a:r>
              <a:rPr lang="zh-CN" altLang="en-US" sz="8800">
                <a:solidFill>
                  <a:schemeClr val="bg1">
                    <a:alpha val="20000"/>
                  </a:schemeClr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rPr>
              <a:t>助手</a:t>
            </a:r>
            <a:endParaRPr lang="zh-CN" altLang="en-US" sz="8800">
              <a:solidFill>
                <a:schemeClr val="bg1">
                  <a:alpha val="20000"/>
                </a:schemeClr>
              </a:solidFill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37855" y="5801360"/>
            <a:ext cx="3408045" cy="36830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lvl="0" algn="l" fontAlgn="ctr">
              <a:lnSpc>
                <a:spcPct val="150000"/>
              </a:lnSpc>
            </a:pP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发布时间：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20XX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年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X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月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X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日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  </a:t>
            </a:r>
            <a:r>
              <a:rPr lang="zh-CN" altLang="en-US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发布地点：</a:t>
            </a:r>
            <a:r>
              <a:rPr lang="en-US" altLang="zh-CN" sz="12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XXX    </a:t>
            </a:r>
            <a:endParaRPr lang="zh-CN" altLang="en-US" sz="120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8118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91235" y="2128520"/>
            <a:ext cx="2437765" cy="2734945"/>
            <a:chOff x="10466" y="4047"/>
            <a:chExt cx="3839" cy="4307"/>
          </a:xfrm>
        </p:grpSpPr>
        <p:sp>
          <p:nvSpPr>
            <p:cNvPr id="24" name="文本框 23" descr="7b0a20202020227461726765744d6f64756c65223a202270726f636573734f6e6c696e65466f6e7473220a7d0a"/>
            <p:cNvSpPr txBox="1"/>
            <p:nvPr/>
          </p:nvSpPr>
          <p:spPr>
            <a:xfrm>
              <a:off x="10466" y="6761"/>
              <a:ext cx="38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整体</a:t>
              </a:r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介绍</a:t>
              </a:r>
              <a:endPara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66" y="7702"/>
              <a:ext cx="3839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Overall</a:t>
              </a:r>
              <a:endParaRPr lang="en-US" altLang="zh-CN" sz="14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66" y="4047"/>
              <a:ext cx="34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en-US" altLang="zh-CN" sz="7200" dirty="0">
                  <a:solidFill>
                    <a:schemeClr val="accent6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00.</a:t>
              </a:r>
              <a:endParaRPr lang="en-US" altLang="zh-CN" sz="7200" dirty="0">
                <a:solidFill>
                  <a:schemeClr val="accent6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50545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156335" y="3683636"/>
            <a:ext cx="1098550" cy="0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alpha val="0"/>
                  </a:schemeClr>
                </a:gs>
                <a:gs pos="61000">
                  <a:schemeClr val="accent6"/>
                </a:gs>
              </a:gsLst>
              <a:lin ang="10800000" scaled="1"/>
            </a:gra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26"/>
          <p:cNvSpPr txBox="1"/>
          <p:nvPr/>
        </p:nvSpPr>
        <p:spPr>
          <a:xfrm>
            <a:off x="6563360" y="3522345"/>
            <a:ext cx="3014345" cy="730885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用</a:t>
            </a:r>
            <a:r>
              <a:rPr lang="en-US" altLang="zh-CN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AI</a:t>
            </a:r>
            <a:r>
              <a:rPr lang="zh-CN" altLang="en-US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技术帮助小学生处理上学学习</a:t>
            </a:r>
            <a:r>
              <a:rPr lang="en-US" altLang="zh-CN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、</a:t>
            </a:r>
            <a:r>
              <a:rPr lang="zh-CN" altLang="en-US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生活问题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53" name="TextBox 27"/>
          <p:cNvSpPr txBox="1"/>
          <p:nvPr/>
        </p:nvSpPr>
        <p:spPr>
          <a:xfrm>
            <a:off x="4615180" y="3731895"/>
            <a:ext cx="15919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buClrTx/>
              <a:buSzTx/>
              <a:buFontTx/>
            </a:pPr>
            <a:r>
              <a:rPr lang="zh-CN" altLang="en-US" sz="2000" b="1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项目目标</a:t>
            </a:r>
            <a:endParaRPr lang="zh-CN" altLang="en-US" sz="2000" b="1" spc="100" dirty="0" smtClean="0">
              <a:solidFill>
                <a:schemeClr val="bg1"/>
              </a:solidFill>
              <a:uFillTx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7" name="TextBox 26"/>
          <p:cNvSpPr txBox="1"/>
          <p:nvPr/>
        </p:nvSpPr>
        <p:spPr>
          <a:xfrm>
            <a:off x="6563360" y="2660015"/>
            <a:ext cx="2876550" cy="410845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小学生智能助理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9" name="TextBox 27"/>
          <p:cNvSpPr txBox="1"/>
          <p:nvPr/>
        </p:nvSpPr>
        <p:spPr>
          <a:xfrm>
            <a:off x="4615180" y="2678430"/>
            <a:ext cx="15919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buClrTx/>
              <a:buSzTx/>
              <a:buFontTx/>
            </a:pPr>
            <a:r>
              <a:rPr lang="zh-CN" altLang="en-US" sz="2000" b="1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项目名称</a:t>
            </a:r>
            <a:endParaRPr lang="zh-CN" altLang="en-US" sz="2000" b="1" spc="100" dirty="0" smtClean="0">
              <a:solidFill>
                <a:schemeClr val="bg1"/>
              </a:solidFill>
              <a:uFillTx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0" name="TextBox 27"/>
          <p:cNvSpPr txBox="1"/>
          <p:nvPr/>
        </p:nvSpPr>
        <p:spPr>
          <a:xfrm>
            <a:off x="4615180" y="4785360"/>
            <a:ext cx="15919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ctr">
              <a:spcBef>
                <a:spcPts val="0"/>
              </a:spcBef>
              <a:buClrTx/>
              <a:buSzTx/>
              <a:buFontTx/>
            </a:pPr>
            <a:r>
              <a:rPr lang="zh-CN" altLang="en-US" sz="2000" b="1" spc="100" dirty="0" smtClean="0">
                <a:solidFill>
                  <a:schemeClr val="bg1"/>
                </a:solidFill>
                <a:uFillTx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rPr>
              <a:t>解决痛点</a:t>
            </a:r>
            <a:endParaRPr lang="zh-CN" altLang="en-US" sz="2000" b="1" spc="100" dirty="0" smtClean="0">
              <a:solidFill>
                <a:schemeClr val="bg1"/>
              </a:solidFill>
              <a:uFillTx/>
              <a:latin typeface="MiSans Bold" panose="00000800000000000000" charset="-122"/>
              <a:ea typeface="MiSans Bold" panose="000008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11" name="TextBox 26"/>
          <p:cNvSpPr txBox="1"/>
          <p:nvPr/>
        </p:nvSpPr>
        <p:spPr>
          <a:xfrm>
            <a:off x="6563360" y="4692650"/>
            <a:ext cx="3201035" cy="730885"/>
          </a:xfrm>
          <a:prstGeom prst="rect">
            <a:avLst/>
          </a:prstGeom>
          <a:noFill/>
        </p:spPr>
        <p:txBody>
          <a:bodyPr wrap="square" lIns="91440" rIns="91440" rtlCol="0">
            <a:spAutoFit/>
          </a:bodyPr>
          <a:p>
            <a:pPr lvl="0" algn="l">
              <a:lnSpc>
                <a:spcPct val="130000"/>
              </a:lnSpc>
              <a:spcAft>
                <a:spcPts val="1000"/>
              </a:spcAft>
              <a:buClrTx/>
              <a:buSzTx/>
              <a:buFontTx/>
              <a:defRPr/>
            </a:pPr>
            <a:r>
              <a:rPr lang="zh-CN" altLang="en-US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课程无人辅导</a:t>
            </a:r>
            <a:r>
              <a:rPr lang="en-US" altLang="zh-CN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作业和课程安排容易忘记</a:t>
            </a:r>
            <a:r>
              <a:rPr lang="en-US" altLang="zh-CN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6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使用手机缺少监管</a:t>
            </a:r>
            <a:endParaRPr lang="zh-CN" altLang="en-US" sz="1600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255" y="1512570"/>
            <a:ext cx="914400" cy="9144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8118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91235" y="2128520"/>
            <a:ext cx="2437765" cy="2734945"/>
            <a:chOff x="10466" y="4047"/>
            <a:chExt cx="3839" cy="4307"/>
          </a:xfrm>
        </p:grpSpPr>
        <p:sp>
          <p:nvSpPr>
            <p:cNvPr id="24" name="文本框 23" descr="7b0a20202020227461726765744d6f64756c65223a202270726f636573734f6e6c696e65466f6e7473220a7d0a"/>
            <p:cNvSpPr txBox="1"/>
            <p:nvPr/>
          </p:nvSpPr>
          <p:spPr>
            <a:xfrm>
              <a:off x="10466" y="6761"/>
              <a:ext cx="38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功能</a:t>
              </a:r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演示</a:t>
              </a:r>
              <a:endPara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66" y="7702"/>
              <a:ext cx="3839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en-US" altLang="en-US" sz="140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Demonstration</a:t>
              </a:r>
              <a:endParaRPr lang="en-US" altLang="en-US" sz="140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66" y="4047"/>
              <a:ext cx="34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en-US" altLang="zh-CN" sz="7200" dirty="0">
                  <a:solidFill>
                    <a:schemeClr val="accent6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01.</a:t>
              </a:r>
              <a:endParaRPr lang="en-US" altLang="zh-CN" sz="7200" dirty="0">
                <a:solidFill>
                  <a:schemeClr val="accent6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50545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156335" y="3683636"/>
            <a:ext cx="1098550" cy="0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alpha val="0"/>
                  </a:schemeClr>
                </a:gs>
                <a:gs pos="61000">
                  <a:schemeClr val="accent6"/>
                </a:gs>
              </a:gsLst>
              <a:lin ang="10800000" scaled="1"/>
            </a:gra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0" name="组合 24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51" name="矩形 25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智能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对话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52" name="直接箭头连接符 25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文本框 25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01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grpSp>
        <p:nvGrpSpPr>
          <p:cNvPr id="9" name="组合 184"/>
          <p:cNvGrpSpPr/>
          <p:nvPr/>
        </p:nvGrpSpPr>
        <p:grpSpPr>
          <a:xfrm rot="0">
            <a:off x="3642995" y="5502910"/>
            <a:ext cx="2012950" cy="951701"/>
            <a:chOff x="2556" y="7729"/>
            <a:chExt cx="3036" cy="1435"/>
          </a:xfrm>
        </p:grpSpPr>
        <p:sp>
          <p:nvSpPr>
            <p:cNvPr id="10" name="文本框 185"/>
            <p:cNvSpPr txBox="1"/>
            <p:nvPr/>
          </p:nvSpPr>
          <p:spPr>
            <a:xfrm>
              <a:off x="2578" y="7729"/>
              <a:ext cx="2741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课业</a:t>
              </a: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辅导</a:t>
              </a:r>
              <a:endParaRPr lang="zh-CN" altLang="en-US" sz="1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11" name="文本框 186"/>
            <p:cNvSpPr txBox="1"/>
            <p:nvPr/>
          </p:nvSpPr>
          <p:spPr>
            <a:xfrm>
              <a:off x="2556" y="8191"/>
              <a:ext cx="3036" cy="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AI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可以帮助解答学习问题</a:t>
              </a: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，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但为了保证作业独立完成</a:t>
              </a: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，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会通知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家长</a:t>
              </a:r>
              <a:endParaRPr lang="zh-CN" altLang="en-US" sz="1200" kern="0" spc="200" dirty="0">
                <a:solidFill>
                  <a:schemeClr val="bg1">
                    <a:alpha val="80000"/>
                  </a:schemeClr>
                </a:solidFill>
                <a:uFillTx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12" name="组合 187"/>
            <p:cNvGrpSpPr/>
            <p:nvPr/>
          </p:nvGrpSpPr>
          <p:grpSpPr>
            <a:xfrm rot="0">
              <a:off x="4351" y="7926"/>
              <a:ext cx="1223" cy="201"/>
              <a:chOff x="1798003" y="5471218"/>
              <a:chExt cx="995577" cy="163768"/>
            </a:xfr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13" name="平行四边形 188"/>
              <p:cNvSpPr/>
              <p:nvPr/>
            </p:nvSpPr>
            <p:spPr>
              <a:xfrm>
                <a:off x="1798003" y="5471218"/>
                <a:ext cx="154686" cy="163768"/>
              </a:xfrm>
              <a:prstGeom prst="parallelogram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4" name="平行四边形 189"/>
              <p:cNvSpPr/>
              <p:nvPr/>
            </p:nvSpPr>
            <p:spPr>
              <a:xfrm>
                <a:off x="1966181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9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5" name="平行四边形 190"/>
              <p:cNvSpPr/>
              <p:nvPr/>
            </p:nvSpPr>
            <p:spPr>
              <a:xfrm>
                <a:off x="2134359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7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6" name="平行四边形 191"/>
              <p:cNvSpPr/>
              <p:nvPr/>
            </p:nvSpPr>
            <p:spPr>
              <a:xfrm>
                <a:off x="2302538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6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7" name="平行四边形 192"/>
              <p:cNvSpPr/>
              <p:nvPr/>
            </p:nvSpPr>
            <p:spPr>
              <a:xfrm>
                <a:off x="2484555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5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18" name="平行四边形 193"/>
              <p:cNvSpPr/>
              <p:nvPr/>
            </p:nvSpPr>
            <p:spPr>
              <a:xfrm>
                <a:off x="2638894" y="5471218"/>
                <a:ext cx="154686" cy="163768"/>
              </a:xfrm>
              <a:prstGeom prst="parallelogram">
                <a:avLst/>
              </a:prstGeom>
              <a:solidFill>
                <a:schemeClr val="accent6">
                  <a:alpha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</p:grpSp>
      </p:grpSp>
      <p:grpSp>
        <p:nvGrpSpPr>
          <p:cNvPr id="19" name="组合 197"/>
          <p:cNvGrpSpPr/>
          <p:nvPr/>
        </p:nvGrpSpPr>
        <p:grpSpPr>
          <a:xfrm rot="0">
            <a:off x="6146800" y="5503545"/>
            <a:ext cx="2012950" cy="951700"/>
            <a:chOff x="2556" y="7729"/>
            <a:chExt cx="3036" cy="1435"/>
          </a:xfrm>
        </p:grpSpPr>
        <p:sp>
          <p:nvSpPr>
            <p:cNvPr id="20" name="文本框 198"/>
            <p:cNvSpPr txBox="1"/>
            <p:nvPr/>
          </p:nvSpPr>
          <p:spPr>
            <a:xfrm>
              <a:off x="2578" y="7729"/>
              <a:ext cx="2741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其它</a:t>
              </a: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娱乐</a:t>
              </a:r>
              <a:endParaRPr lang="zh-CN" altLang="en-US" sz="1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1" name="文本框 199"/>
            <p:cNvSpPr txBox="1"/>
            <p:nvPr/>
          </p:nvSpPr>
          <p:spPr>
            <a:xfrm>
              <a:off x="2556" y="8191"/>
              <a:ext cx="3036" cy="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AI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可以实现作诗</a:t>
              </a: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、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写歌词等功能</a:t>
              </a:r>
              <a:r>
                <a:rPr lang="en-US" altLang="zh-CN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，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娱乐学习两不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</a:rPr>
                <a:t>误</a:t>
              </a:r>
              <a:endParaRPr lang="zh-CN" altLang="en-US" sz="1200" kern="0" spc="200" dirty="0">
                <a:solidFill>
                  <a:schemeClr val="bg1">
                    <a:alpha val="80000"/>
                  </a:schemeClr>
                </a:solidFill>
                <a:uFillTx/>
                <a:cs typeface="MiSans" panose="00000500000000000000" charset="-122"/>
              </a:endParaRPr>
            </a:p>
          </p:txBody>
        </p:sp>
        <p:grpSp>
          <p:nvGrpSpPr>
            <p:cNvPr id="22" name="组合 200"/>
            <p:cNvGrpSpPr/>
            <p:nvPr/>
          </p:nvGrpSpPr>
          <p:grpSpPr>
            <a:xfrm rot="0">
              <a:off x="4368" y="7926"/>
              <a:ext cx="1189" cy="201"/>
              <a:chOff x="1811842" y="5471218"/>
              <a:chExt cx="967899" cy="163768"/>
            </a:xfr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23" name="平行四边形 201"/>
              <p:cNvSpPr/>
              <p:nvPr/>
            </p:nvSpPr>
            <p:spPr>
              <a:xfrm>
                <a:off x="1811842" y="5471218"/>
                <a:ext cx="154686" cy="163768"/>
              </a:xfrm>
              <a:prstGeom prst="parallelogram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41CEB2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4" name="平行四边形 202"/>
              <p:cNvSpPr/>
              <p:nvPr/>
            </p:nvSpPr>
            <p:spPr>
              <a:xfrm>
                <a:off x="1966181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8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5" name="平行四边形 203"/>
              <p:cNvSpPr/>
              <p:nvPr/>
            </p:nvSpPr>
            <p:spPr>
              <a:xfrm>
                <a:off x="2134359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7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6" name="平行四边形 204"/>
              <p:cNvSpPr/>
              <p:nvPr/>
            </p:nvSpPr>
            <p:spPr>
              <a:xfrm>
                <a:off x="2302538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6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7" name="平行四边形 205"/>
              <p:cNvSpPr/>
              <p:nvPr/>
            </p:nvSpPr>
            <p:spPr>
              <a:xfrm>
                <a:off x="2470716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5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28" name="平行四边形 206"/>
              <p:cNvSpPr/>
              <p:nvPr/>
            </p:nvSpPr>
            <p:spPr>
              <a:xfrm>
                <a:off x="2625055" y="5471218"/>
                <a:ext cx="154686" cy="163768"/>
              </a:xfrm>
              <a:prstGeom prst="parallelogram">
                <a:avLst/>
              </a:prstGeom>
              <a:solidFill>
                <a:schemeClr val="accent6">
                  <a:alpha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90" y="1518920"/>
            <a:ext cx="1945640" cy="38893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85" y="1510030"/>
            <a:ext cx="1941195" cy="3911600"/>
          </a:xfrm>
          <a:prstGeom prst="rect">
            <a:avLst/>
          </a:prstGeom>
        </p:spPr>
      </p:pic>
      <p:grpSp>
        <p:nvGrpSpPr>
          <p:cNvPr id="31" name="组合 184"/>
          <p:cNvGrpSpPr/>
          <p:nvPr/>
        </p:nvGrpSpPr>
        <p:grpSpPr>
          <a:xfrm rot="0">
            <a:off x="1189990" y="5480050"/>
            <a:ext cx="2012950" cy="951701"/>
            <a:chOff x="2556" y="7729"/>
            <a:chExt cx="3036" cy="1435"/>
          </a:xfrm>
        </p:grpSpPr>
        <p:sp>
          <p:nvSpPr>
            <p:cNvPr id="32" name="文本框 185"/>
            <p:cNvSpPr txBox="1"/>
            <p:nvPr/>
          </p:nvSpPr>
          <p:spPr>
            <a:xfrm>
              <a:off x="2578" y="7729"/>
              <a:ext cx="2741" cy="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日程</a:t>
              </a:r>
              <a:r>
                <a:rPr lang="zh-CN" altLang="en-US" sz="1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安排</a:t>
              </a:r>
              <a:endParaRPr lang="zh-CN" altLang="en-US" sz="1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33" name="文本框 186"/>
            <p:cNvSpPr txBox="1"/>
            <p:nvPr/>
          </p:nvSpPr>
          <p:spPr>
            <a:xfrm>
              <a:off x="2556" y="8191"/>
              <a:ext cx="3036" cy="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AI</a:t>
              </a:r>
              <a:r>
                <a:rPr lang="zh-CN" altLang="en-US" sz="1200" kern="0" spc="200" dirty="0">
                  <a:solidFill>
                    <a:schemeClr val="bg1">
                      <a:alpha val="80000"/>
                    </a:schemeClr>
                  </a:solidFill>
                  <a:uFillTx/>
                  <a:cs typeface="MiSans" panose="00000500000000000000" charset="-122"/>
                  <a:sym typeface="+mn-ea"/>
                </a:rPr>
                <a:t>可以读取指定日期的课程、作业、天气等信息，给出行程建议</a:t>
              </a:r>
              <a:endParaRPr lang="zh-CN" altLang="en-US" sz="1200" kern="0" spc="200" dirty="0">
                <a:solidFill>
                  <a:schemeClr val="bg1">
                    <a:alpha val="80000"/>
                  </a:schemeClr>
                </a:solidFill>
                <a:uFillTx/>
                <a:cs typeface="MiSans" panose="00000500000000000000" charset="-122"/>
                <a:sym typeface="+mn-ea"/>
              </a:endParaRPr>
            </a:p>
          </p:txBody>
        </p:sp>
        <p:grpSp>
          <p:nvGrpSpPr>
            <p:cNvPr id="34" name="组合 187"/>
            <p:cNvGrpSpPr/>
            <p:nvPr/>
          </p:nvGrpSpPr>
          <p:grpSpPr>
            <a:xfrm rot="0">
              <a:off x="4351" y="7926"/>
              <a:ext cx="1223" cy="201"/>
              <a:chOff x="1798003" y="5471218"/>
              <a:chExt cx="995577" cy="163768"/>
            </a:xfr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</p:grpSpPr>
          <p:sp>
            <p:nvSpPr>
              <p:cNvPr id="35" name="平行四边形 188"/>
              <p:cNvSpPr/>
              <p:nvPr/>
            </p:nvSpPr>
            <p:spPr>
              <a:xfrm>
                <a:off x="1798003" y="5471218"/>
                <a:ext cx="154686" cy="163768"/>
              </a:xfrm>
              <a:prstGeom prst="parallelogram">
                <a:avLst/>
              </a:prstGeom>
              <a:solidFill>
                <a:schemeClr val="accent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36" name="平行四边形 189"/>
              <p:cNvSpPr/>
              <p:nvPr/>
            </p:nvSpPr>
            <p:spPr>
              <a:xfrm>
                <a:off x="1966181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9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37" name="平行四边形 190"/>
              <p:cNvSpPr/>
              <p:nvPr/>
            </p:nvSpPr>
            <p:spPr>
              <a:xfrm>
                <a:off x="2134359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7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38" name="平行四边形 191"/>
              <p:cNvSpPr/>
              <p:nvPr/>
            </p:nvSpPr>
            <p:spPr>
              <a:xfrm>
                <a:off x="2302538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6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39" name="平行四边形 192"/>
              <p:cNvSpPr/>
              <p:nvPr/>
            </p:nvSpPr>
            <p:spPr>
              <a:xfrm>
                <a:off x="2484555" y="5471218"/>
                <a:ext cx="154686" cy="163768"/>
              </a:xfrm>
              <a:prstGeom prst="parallelogram">
                <a:avLst>
                  <a:gd name="adj" fmla="val 25000"/>
                </a:avLst>
              </a:prstGeom>
              <a:solidFill>
                <a:schemeClr val="accent6">
                  <a:alpha val="50000"/>
                </a:schemeClr>
              </a:solidFill>
              <a:ln w="3175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  <p:sp>
            <p:nvSpPr>
              <p:cNvPr id="40" name="平行四边形 193"/>
              <p:cNvSpPr/>
              <p:nvPr/>
            </p:nvSpPr>
            <p:spPr>
              <a:xfrm>
                <a:off x="2638894" y="5471218"/>
                <a:ext cx="154686" cy="163768"/>
              </a:xfrm>
              <a:prstGeom prst="parallelogram">
                <a:avLst/>
              </a:prstGeom>
              <a:solidFill>
                <a:schemeClr val="accent6">
                  <a:alpha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08000" tIns="54000" rIns="252000" rtlCol="0" anchor="ctr">
                <a:noAutofit/>
              </a:bodyPr>
              <a:p>
                <a:pPr algn="r"/>
                <a:endParaRPr lang="zh-CN" altLang="en-US" sz="1600" b="1" dirty="0">
                  <a:solidFill>
                    <a:srgbClr val="FFFFFE"/>
                  </a:solidFill>
                  <a:latin typeface="+mn-ea"/>
                  <a:cs typeface="MiSans" panose="00000500000000000000" charset="-122"/>
                </a:endParaRP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650" y="1520825"/>
            <a:ext cx="1940560" cy="3916680"/>
          </a:xfrm>
          <a:prstGeom prst="rect">
            <a:avLst/>
          </a:prstGeom>
        </p:spPr>
      </p:pic>
      <p:sp>
        <p:nvSpPr>
          <p:cNvPr id="259" name="TextBox 26"/>
          <p:cNvSpPr txBox="1"/>
          <p:nvPr/>
        </p:nvSpPr>
        <p:spPr>
          <a:xfrm>
            <a:off x="8756650" y="2453640"/>
            <a:ext cx="2950210" cy="2445385"/>
          </a:xfrm>
          <a:prstGeom prst="rect">
            <a:avLst/>
          </a:prstGeom>
          <a:noFill/>
        </p:spPr>
        <p:txBody>
          <a:bodyPr wrap="square" numCol="1" spcCol="457200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文本输入框填写</a:t>
            </a: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问题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实时接收</a:t>
            </a:r>
            <a:r>
              <a:rPr lang="en-US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AI</a:t>
            </a: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回答（流式传输效果）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多轮对话支持和上下文理解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连接状态实时显示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作业辅导和知识点讲解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学习计划建议生成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日常行程安排助手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学习内容个性化推荐</a:t>
            </a:r>
            <a:endParaRPr lang="zh-CN" altLang="en-US" sz="1200" b="1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60" name="组合 25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61" name="矩形 26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课程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管理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62" name="直接箭头连接符 26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文本框 26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01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05535" y="1485265"/>
            <a:ext cx="10181590" cy="4826000"/>
            <a:chOff x="1210" y="2221"/>
            <a:chExt cx="16034" cy="7600"/>
          </a:xfrm>
        </p:grpSpPr>
        <p:sp>
          <p:nvSpPr>
            <p:cNvPr id="23" name="Oval 23"/>
            <p:cNvSpPr/>
            <p:nvPr/>
          </p:nvSpPr>
          <p:spPr>
            <a:xfrm>
              <a:off x="11577" y="6316"/>
              <a:ext cx="565" cy="565"/>
            </a:xfrm>
            <a:prstGeom prst="ellipse">
              <a:avLst/>
            </a:prstGeom>
            <a:solidFill>
              <a:schemeClr val="accent6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TextBox 27"/>
            <p:cNvSpPr txBox="1"/>
            <p:nvPr/>
          </p:nvSpPr>
          <p:spPr>
            <a:xfrm>
              <a:off x="11628" y="6365"/>
              <a:ext cx="474" cy="43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3</a:t>
              </a:r>
              <a:endParaRPr lang="en-US" sz="1200" dirty="0" smtClean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5" name="Oval 22"/>
            <p:cNvSpPr/>
            <p:nvPr/>
          </p:nvSpPr>
          <p:spPr>
            <a:xfrm>
              <a:off x="11577" y="4590"/>
              <a:ext cx="565" cy="565"/>
            </a:xfrm>
            <a:prstGeom prst="ellipse">
              <a:avLst/>
            </a:prstGeom>
            <a:solidFill>
              <a:schemeClr val="accent5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628" y="4641"/>
              <a:ext cx="474" cy="43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2</a:t>
              </a:r>
              <a:endParaRPr lang="en-US" sz="1200" dirty="0" smtClean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7" name="Oval 21"/>
            <p:cNvSpPr/>
            <p:nvPr/>
          </p:nvSpPr>
          <p:spPr>
            <a:xfrm>
              <a:off x="11577" y="2736"/>
              <a:ext cx="565" cy="565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TextBox 25"/>
            <p:cNvSpPr txBox="1"/>
            <p:nvPr/>
          </p:nvSpPr>
          <p:spPr>
            <a:xfrm>
              <a:off x="11628" y="2800"/>
              <a:ext cx="474" cy="434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algn="ctr"/>
              <a:r>
                <a:rPr lang="en-US" sz="1200" dirty="0" smtClean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1</a:t>
              </a:r>
              <a:endParaRPr lang="en-US" sz="1200" dirty="0" smtClean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sp>
          <p:nvSpPr>
            <p:cNvPr id="29" name="TextBox 24"/>
            <p:cNvSpPr txBox="1"/>
            <p:nvPr/>
          </p:nvSpPr>
          <p:spPr>
            <a:xfrm>
              <a:off x="12237" y="2864"/>
              <a:ext cx="2957" cy="38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>
                <a:lnSpc>
                  <a:spcPts val="12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课表</a:t>
              </a:r>
              <a:r>
                <a:rPr lang="zh-CN" altLang="en-US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查询</a:t>
              </a:r>
              <a:endParaRPr lang="zh-CN" altLang="en-US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30" name="TextBox 28"/>
            <p:cNvSpPr txBox="1"/>
            <p:nvPr/>
          </p:nvSpPr>
          <p:spPr>
            <a:xfrm>
              <a:off x="12237" y="4735"/>
              <a:ext cx="3062" cy="38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lvl="0" algn="l">
                <a:lnSpc>
                  <a:spcPts val="1200"/>
                </a:lnSpc>
                <a:buClrTx/>
                <a:buSzTx/>
                <a:buFontTx/>
              </a:pPr>
              <a:r>
                <a:rPr lang="zh-CN" altLang="en-US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作业追踪</a:t>
              </a:r>
              <a:endParaRPr lang="zh-CN" altLang="en-US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12237" y="6487"/>
              <a:ext cx="3587" cy="385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lvl="0" algn="l">
                <a:lnSpc>
                  <a:spcPts val="1200"/>
                </a:lnSpc>
                <a:buClrTx/>
                <a:buSzTx/>
                <a:buFontTx/>
              </a:pPr>
              <a:r>
                <a:rPr lang="zh-CN" altLang="en-US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活动管理</a:t>
              </a:r>
              <a:endParaRPr lang="zh-CN" altLang="en-US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2235" y="8805"/>
              <a:ext cx="13944" cy="101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本页面的功能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是帮助学生查看和管理日常的课程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、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作业及课外活动等信息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。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课程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、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作业信息通过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Rest API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从服务器拉取</a:t>
              </a:r>
              <a:r>
                <a:rPr lang="en-US" altLang="zh-CN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，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活动信息既可从服务器拉取也可自行</a:t>
              </a:r>
              <a:r>
                <a:rPr lang="zh-CN" altLang="en-US" sz="1200" dirty="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添加</a:t>
              </a:r>
              <a:endParaRPr lang="zh-CN" altLang="en-US" sz="120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" y="2221"/>
              <a:ext cx="3098" cy="635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" y="2221"/>
              <a:ext cx="3097" cy="635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2" y="2221"/>
              <a:ext cx="3097" cy="6358"/>
            </a:xfrm>
            <a:prstGeom prst="rect">
              <a:avLst/>
            </a:prstGeom>
          </p:spPr>
        </p:pic>
        <p:sp>
          <p:nvSpPr>
            <p:cNvPr id="36" name="Text Box 35"/>
            <p:cNvSpPr txBox="1"/>
            <p:nvPr/>
          </p:nvSpPr>
          <p:spPr>
            <a:xfrm>
              <a:off x="12262" y="3331"/>
              <a:ext cx="4935" cy="118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日期选择器功能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按日期展示当天课程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课程详情展示（课程名称、时间等</a:t>
              </a: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)</a:t>
              </a:r>
              <a:endParaRPr lang="en-US" altLang="zh-CN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</p:txBody>
        </p:sp>
        <p:sp>
          <p:nvSpPr>
            <p:cNvPr id="37" name="Text Box 36"/>
            <p:cNvSpPr txBox="1"/>
            <p:nvPr/>
          </p:nvSpPr>
          <p:spPr>
            <a:xfrm>
              <a:off x="12284" y="5129"/>
              <a:ext cx="4935" cy="118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作业列表展示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截止日期提醒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完成状态标记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</p:txBody>
        </p:sp>
        <p:sp>
          <p:nvSpPr>
            <p:cNvPr id="38" name="Text Box 37"/>
            <p:cNvSpPr txBox="1"/>
            <p:nvPr/>
          </p:nvSpPr>
          <p:spPr>
            <a:xfrm>
              <a:off x="12309" y="6830"/>
              <a:ext cx="4935" cy="153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校园活动列表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活动详情（时间、地点、描述）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参与状态跟踪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  <a:p>
              <a:pPr marL="0" indent="0" algn="l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/>
                <a:buChar char="•"/>
              </a:pPr>
              <a:r>
                <a:rPr lang="en-US" altLang="zh-CN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 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自行添加</a:t>
              </a:r>
              <a:r>
                <a:rPr lang="zh-CN" altLang="en-US" sz="1200" b="0" i="0">
                  <a:solidFill>
                    <a:schemeClr val="bg1"/>
                  </a:solidFill>
                  <a:latin typeface="Helvetica Neue" panose="02000503000000020004"/>
                  <a:ea typeface="Helvetica Neue" panose="02000503000000020004"/>
                </a:rPr>
                <a:t>活动</a:t>
              </a:r>
              <a:endParaRPr lang="zh-CN" altLang="en-US" sz="1200" b="0" i="0">
                <a:solidFill>
                  <a:schemeClr val="bg1"/>
                </a:solidFill>
                <a:latin typeface="Helvetica Neue" panose="02000503000000020004"/>
                <a:ea typeface="Helvetica Neue" panose="02000503000000020004"/>
              </a:endParaRPr>
            </a:p>
          </p:txBody>
        </p:sp>
      </p:grpSp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50" name="组合 24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51" name="矩形 25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设置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管理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52" name="直接箭头连接符 25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文本框 25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01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 rot="0">
            <a:off x="8180705" y="1419225"/>
            <a:ext cx="2679700" cy="1116965"/>
            <a:chOff x="12816" y="1833"/>
            <a:chExt cx="4220" cy="1759"/>
          </a:xfrm>
        </p:grpSpPr>
        <p:sp>
          <p:nvSpPr>
            <p:cNvPr id="46" name="矩形 45"/>
            <p:cNvSpPr/>
            <p:nvPr/>
          </p:nvSpPr>
          <p:spPr>
            <a:xfrm>
              <a:off x="12816" y="1833"/>
              <a:ext cx="4220" cy="175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48" name="组合 47"/>
            <p:cNvGrpSpPr/>
            <p:nvPr/>
          </p:nvGrpSpPr>
          <p:grpSpPr>
            <a:xfrm rot="0">
              <a:off x="13372" y="2178"/>
              <a:ext cx="3109" cy="1069"/>
              <a:chOff x="12360" y="2191"/>
              <a:chExt cx="3109" cy="1069"/>
            </a:xfrm>
          </p:grpSpPr>
          <p:sp>
            <p:nvSpPr>
              <p:cNvPr id="125" name="TextBox 5"/>
              <p:cNvSpPr txBox="1"/>
              <p:nvPr/>
            </p:nvSpPr>
            <p:spPr bwMode="auto">
              <a:xfrm>
                <a:off x="12373" y="2680"/>
                <a:ext cx="3096" cy="5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 compatLnSpc="0">
                <a:spAutoFit/>
              </a:bodyPr>
              <a:p>
                <a:pPr lvl="0" algn="l">
                  <a:lnSpc>
                    <a:spcPct val="150000"/>
                  </a:lnSpc>
                  <a:spcAft>
                    <a:spcPts val="1000"/>
                  </a:spcAft>
                  <a:buClrTx/>
                  <a:buSzTx/>
                  <a:buFontTx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用于设置家长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管理密码</a:t>
                </a:r>
                <a:endParaRPr lang="zh-CN" altLang="en-US" sz="1200" dirty="0">
                  <a:solidFill>
                    <a:schemeClr val="bg1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  <p:sp>
            <p:nvSpPr>
              <p:cNvPr id="126" name="Прямоугольник 6"/>
              <p:cNvSpPr txBox="1"/>
              <p:nvPr/>
            </p:nvSpPr>
            <p:spPr>
              <a:xfrm>
                <a:off x="12360" y="2191"/>
                <a:ext cx="2688" cy="628"/>
              </a:xfrm>
              <a:prstGeom prst="rect">
                <a:avLst/>
              </a:prstGeom>
              <a:noFill/>
            </p:spPr>
            <p:txBody>
              <a:bodyPr wrap="none" bIns="45720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家长密码</a:t>
                </a: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设置</a:t>
                </a:r>
                <a:endParaRPr lang="zh-CN" altLang="en-US" sz="20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endParaRPr>
              </a:p>
            </p:txBody>
          </p:sp>
        </p:grpSp>
      </p:grpSp>
      <p:sp>
        <p:nvSpPr>
          <p:cNvPr id="85" name="Текст 8"/>
          <p:cNvSpPr txBox="1">
            <a:spLocks noGrp="1"/>
          </p:cNvSpPr>
          <p:nvPr/>
        </p:nvSpPr>
        <p:spPr bwMode="auto">
          <a:xfrm>
            <a:off x="1319530" y="4999355"/>
            <a:ext cx="4717415" cy="92202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 compatLnSpc="0">
            <a:sp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ctr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在这个页面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可以设置用户信息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以及实现家长控制机制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。</a:t>
            </a: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灵活的使用时长和时段管理保障学生健康使用电子产品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。</a:t>
            </a:r>
            <a:r>
              <a:rPr lang="zh-CN" altLang="en-US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所有的设置更改之前都需要验证家长密码</a:t>
            </a:r>
            <a:r>
              <a:rPr lang="en-US" altLang="zh-CN" sz="1200" spc="0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。</a:t>
            </a:r>
            <a:endParaRPr lang="en-US" altLang="zh-CN" sz="1200" spc="0" dirty="0">
              <a:solidFill>
                <a:schemeClr val="bg1">
                  <a:alpha val="80000"/>
                </a:schemeClr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113" name="组合 112"/>
          <p:cNvGrpSpPr/>
          <p:nvPr/>
        </p:nvGrpSpPr>
        <p:grpSpPr>
          <a:xfrm rot="0">
            <a:off x="8180705" y="2620645"/>
            <a:ext cx="2679700" cy="1116965"/>
            <a:chOff x="12816" y="3827"/>
            <a:chExt cx="4220" cy="1759"/>
          </a:xfrm>
        </p:grpSpPr>
        <p:sp>
          <p:nvSpPr>
            <p:cNvPr id="96" name="矩形 95"/>
            <p:cNvSpPr/>
            <p:nvPr/>
          </p:nvSpPr>
          <p:spPr>
            <a:xfrm>
              <a:off x="12816" y="3827"/>
              <a:ext cx="4220" cy="175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 rot="0">
              <a:off x="13372" y="4172"/>
              <a:ext cx="3109" cy="1069"/>
              <a:chOff x="12360" y="2191"/>
              <a:chExt cx="3109" cy="1069"/>
            </a:xfrm>
          </p:grpSpPr>
          <p:sp>
            <p:nvSpPr>
              <p:cNvPr id="99" name="TextBox 5"/>
              <p:cNvSpPr txBox="1"/>
              <p:nvPr/>
            </p:nvSpPr>
            <p:spPr bwMode="auto">
              <a:xfrm>
                <a:off x="12373" y="2680"/>
                <a:ext cx="3096" cy="5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 compatLnSpc="0">
                <a:spAutoFit/>
              </a:bodyPr>
              <a:p>
                <a:pPr lvl="0" algn="l">
                  <a:lnSpc>
                    <a:spcPct val="150000"/>
                  </a:lnSpc>
                  <a:spcAft>
                    <a:spcPts val="1000"/>
                  </a:spcAft>
                  <a:buClrTx/>
                  <a:buSzTx/>
                  <a:buFontTx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用于向家长发送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信息</a:t>
                </a:r>
                <a:endParaRPr lang="zh-CN" altLang="en-US" sz="1200" dirty="0">
                  <a:solidFill>
                    <a:schemeClr val="bg1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  <p:sp>
            <p:nvSpPr>
              <p:cNvPr id="102" name="Прямоугольник 6"/>
              <p:cNvSpPr txBox="1"/>
              <p:nvPr/>
            </p:nvSpPr>
            <p:spPr>
              <a:xfrm>
                <a:off x="12360" y="2191"/>
                <a:ext cx="2688" cy="628"/>
              </a:xfrm>
              <a:prstGeom prst="rect">
                <a:avLst/>
              </a:prstGeom>
              <a:noFill/>
            </p:spPr>
            <p:txBody>
              <a:bodyPr wrap="none" bIns="45720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家长电话</a:t>
                </a: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设置</a:t>
                </a:r>
                <a:endParaRPr lang="zh-CN" altLang="en-US" sz="20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endParaRPr>
              </a:p>
            </p:txBody>
          </p:sp>
        </p:grpSp>
      </p:grpSp>
      <p:grpSp>
        <p:nvGrpSpPr>
          <p:cNvPr id="115" name="组合 114"/>
          <p:cNvGrpSpPr/>
          <p:nvPr/>
        </p:nvGrpSpPr>
        <p:grpSpPr>
          <a:xfrm rot="0">
            <a:off x="8187055" y="3822065"/>
            <a:ext cx="2679700" cy="1116965"/>
            <a:chOff x="12826" y="5821"/>
            <a:chExt cx="4220" cy="1759"/>
          </a:xfrm>
        </p:grpSpPr>
        <p:sp>
          <p:nvSpPr>
            <p:cNvPr id="103" name="矩形 102"/>
            <p:cNvSpPr/>
            <p:nvPr/>
          </p:nvSpPr>
          <p:spPr>
            <a:xfrm>
              <a:off x="12826" y="5821"/>
              <a:ext cx="4220" cy="175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05" name="组合 104"/>
            <p:cNvGrpSpPr/>
            <p:nvPr/>
          </p:nvGrpSpPr>
          <p:grpSpPr>
            <a:xfrm rot="0">
              <a:off x="13382" y="6166"/>
              <a:ext cx="3109" cy="1069"/>
              <a:chOff x="12360" y="2191"/>
              <a:chExt cx="3109" cy="1069"/>
            </a:xfrm>
          </p:grpSpPr>
          <p:sp>
            <p:nvSpPr>
              <p:cNvPr id="106" name="TextBox 5"/>
              <p:cNvSpPr txBox="1"/>
              <p:nvPr/>
            </p:nvSpPr>
            <p:spPr bwMode="auto">
              <a:xfrm>
                <a:off x="12373" y="2680"/>
                <a:ext cx="3096" cy="5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 compatLnSpc="0">
                <a:spAutoFit/>
              </a:bodyPr>
              <a:p>
                <a:pPr lvl="0" algn="l">
                  <a:lnSpc>
                    <a:spcPct val="150000"/>
                  </a:lnSpc>
                  <a:spcAft>
                    <a:spcPts val="1000"/>
                  </a:spcAft>
                  <a:buClrTx/>
                  <a:buSzTx/>
                  <a:buFontTx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限制使用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APP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的时间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长度</a:t>
                </a:r>
                <a:endParaRPr lang="zh-CN" altLang="en-US" sz="1200" dirty="0">
                  <a:solidFill>
                    <a:schemeClr val="bg1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  <p:sp>
            <p:nvSpPr>
              <p:cNvPr id="107" name="Прямоугольник 6"/>
              <p:cNvSpPr txBox="1"/>
              <p:nvPr/>
            </p:nvSpPr>
            <p:spPr>
              <a:xfrm>
                <a:off x="12360" y="2191"/>
                <a:ext cx="2688" cy="628"/>
              </a:xfrm>
              <a:prstGeom prst="rect">
                <a:avLst/>
              </a:prstGeom>
              <a:noFill/>
            </p:spPr>
            <p:txBody>
              <a:bodyPr wrap="none" bIns="45720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使用时长</a:t>
                </a: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设置</a:t>
                </a:r>
                <a:endParaRPr lang="zh-CN" altLang="en-US" sz="20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endParaRPr>
              </a:p>
            </p:txBody>
          </p:sp>
        </p:grpSp>
      </p:grpSp>
      <p:grpSp>
        <p:nvGrpSpPr>
          <p:cNvPr id="116" name="组合 115"/>
          <p:cNvGrpSpPr/>
          <p:nvPr/>
        </p:nvGrpSpPr>
        <p:grpSpPr>
          <a:xfrm rot="0">
            <a:off x="8187055" y="5023485"/>
            <a:ext cx="2679700" cy="1174750"/>
            <a:chOff x="12826" y="7815"/>
            <a:chExt cx="4220" cy="1850"/>
          </a:xfrm>
        </p:grpSpPr>
        <p:sp>
          <p:nvSpPr>
            <p:cNvPr id="108" name="矩形 107"/>
            <p:cNvSpPr/>
            <p:nvPr/>
          </p:nvSpPr>
          <p:spPr>
            <a:xfrm>
              <a:off x="12826" y="7815"/>
              <a:ext cx="4220" cy="175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110" name="组合 109"/>
            <p:cNvGrpSpPr/>
            <p:nvPr/>
          </p:nvGrpSpPr>
          <p:grpSpPr>
            <a:xfrm rot="0">
              <a:off x="13382" y="8160"/>
              <a:ext cx="3109" cy="1505"/>
              <a:chOff x="12360" y="2191"/>
              <a:chExt cx="3109" cy="1505"/>
            </a:xfrm>
          </p:grpSpPr>
          <p:sp>
            <p:nvSpPr>
              <p:cNvPr id="111" name="TextBox 5"/>
              <p:cNvSpPr txBox="1"/>
              <p:nvPr/>
            </p:nvSpPr>
            <p:spPr bwMode="auto">
              <a:xfrm>
                <a:off x="12373" y="2680"/>
                <a:ext cx="3096" cy="101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 anchor="t" anchorCtr="0" compatLnSpc="0">
                <a:spAutoFit/>
              </a:bodyPr>
              <a:p>
                <a:pPr lvl="0" algn="l">
                  <a:lnSpc>
                    <a:spcPct val="150000"/>
                  </a:lnSpc>
                  <a:spcAft>
                    <a:spcPts val="1000"/>
                  </a:spcAft>
                  <a:buClrTx/>
                  <a:buSzTx/>
                  <a:buFontTx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MiSans" panose="00000500000000000000" charset="-122"/>
                    <a:ea typeface="MiSans" panose="00000500000000000000" charset="-122"/>
                    <a:cs typeface="MiSans" panose="00000500000000000000" charset="-122"/>
                    <a:sym typeface="+mn-ea"/>
                  </a:rPr>
                  <a:t>一次性、每日、每周、自定义日期规则</a:t>
                </a:r>
                <a:endParaRPr lang="zh-CN" altLang="en-US" sz="1200" dirty="0">
                  <a:solidFill>
                    <a:schemeClr val="bg1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endParaRPr>
              </a:p>
            </p:txBody>
          </p:sp>
          <p:sp>
            <p:nvSpPr>
              <p:cNvPr id="112" name="Прямоугольник 6"/>
              <p:cNvSpPr txBox="1"/>
              <p:nvPr/>
            </p:nvSpPr>
            <p:spPr>
              <a:xfrm>
                <a:off x="12360" y="2191"/>
                <a:ext cx="2688" cy="628"/>
              </a:xfrm>
              <a:prstGeom prst="rect">
                <a:avLst/>
              </a:prstGeom>
              <a:noFill/>
            </p:spPr>
            <p:txBody>
              <a:bodyPr wrap="none" bIns="45720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使用时段</a:t>
                </a:r>
                <a:r>
                  <a:rPr lang="zh-CN" altLang="en-US" sz="2000">
                    <a:solidFill>
                      <a:schemeClr val="bg1"/>
                    </a:solidFill>
                    <a:latin typeface="MiSans Bold" panose="00000800000000000000" charset="-122"/>
                    <a:ea typeface="MiSans Bold" panose="00000800000000000000" charset="-122"/>
                    <a:sym typeface="+mn-ea"/>
                  </a:rPr>
                  <a:t>设置</a:t>
                </a:r>
                <a:endParaRPr lang="zh-CN" altLang="en-US" sz="200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sym typeface="+mn-ea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780" y="1310640"/>
            <a:ext cx="1735455" cy="36264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45" y="2036763"/>
            <a:ext cx="1041400" cy="2174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190" y="2013903"/>
            <a:ext cx="1062355" cy="2219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4390" y="2228850"/>
            <a:ext cx="863600" cy="1790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05" y="2227263"/>
            <a:ext cx="859155" cy="17932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2811826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91235" y="2128520"/>
            <a:ext cx="2437765" cy="2842895"/>
            <a:chOff x="10466" y="4047"/>
            <a:chExt cx="3839" cy="4477"/>
          </a:xfrm>
        </p:grpSpPr>
        <p:sp>
          <p:nvSpPr>
            <p:cNvPr id="24" name="文本框 23" descr="7b0a20202020227461726765744d6f64756c65223a202270726f636573734f6e6c696e65466f6e7473220a7d0a"/>
            <p:cNvSpPr txBox="1"/>
            <p:nvPr/>
          </p:nvSpPr>
          <p:spPr>
            <a:xfrm>
              <a:off x="10466" y="6761"/>
              <a:ext cx="38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zh-CN" altLang="en-US" sz="3600" dirty="0">
                  <a:solidFill>
                    <a:schemeClr val="bg1"/>
                  </a:solidFill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  <a:sym typeface="MiSans" panose="00000500000000000000" charset="-122"/>
                </a:rPr>
                <a:t>技术介绍</a:t>
              </a:r>
              <a:endParaRPr lang="zh-CN" altLang="en-US" sz="3600" dirty="0">
                <a:solidFill>
                  <a:schemeClr val="bg1"/>
                </a:solidFill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  <a:sym typeface="MiSans" panose="00000500000000000000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0466" y="7702"/>
              <a:ext cx="383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>
                  <a:solidFill>
                    <a:schemeClr val="bg1">
                      <a:alpha val="80000"/>
                    </a:schemeClr>
                  </a:solidFill>
                  <a:latin typeface="MiSans" panose="00000500000000000000" charset="-122"/>
                  <a:ea typeface="MiSans" panose="00000500000000000000" charset="-122"/>
                  <a:sym typeface="+mn-ea"/>
                </a:rPr>
                <a:t>Introduction to architecture</a:t>
              </a:r>
              <a:endParaRPr lang="en-US" altLang="zh-CN" sz="1400" b="1" dirty="0">
                <a:solidFill>
                  <a:schemeClr val="bg1">
                    <a:alpha val="80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66" y="4047"/>
              <a:ext cx="3471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/>
              <a:r>
                <a:rPr lang="en-US" altLang="zh-CN" sz="7200" dirty="0">
                  <a:solidFill>
                    <a:schemeClr val="accent6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  <a:sym typeface="+mn-ea"/>
                </a:rPr>
                <a:t>02.</a:t>
              </a:r>
              <a:endParaRPr lang="en-US" altLang="zh-CN" sz="7200" dirty="0">
                <a:solidFill>
                  <a:schemeClr val="accent6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  <a:sym typeface="+mn-ea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10222865" y="619125"/>
            <a:ext cx="615950" cy="119380"/>
            <a:chOff x="6947" y="3960"/>
            <a:chExt cx="732" cy="142"/>
          </a:xfrm>
        </p:grpSpPr>
        <p:sp>
          <p:nvSpPr>
            <p:cNvPr id="79" name="矩形 78"/>
            <p:cNvSpPr/>
            <p:nvPr/>
          </p:nvSpPr>
          <p:spPr>
            <a:xfrm>
              <a:off x="6947" y="3960"/>
              <a:ext cx="142" cy="1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242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7537" y="3960"/>
              <a:ext cx="142" cy="1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49" name="文本框 48"/>
          <p:cNvSpPr txBox="1"/>
          <p:nvPr>
            <p:custDataLst>
              <p:tags r:id="rId2"/>
            </p:custDataLst>
          </p:nvPr>
        </p:nvSpPr>
        <p:spPr>
          <a:xfrm>
            <a:off x="991235" y="550545"/>
            <a:ext cx="18599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 spc="200">
                <a:solidFill>
                  <a:schemeClr val="lt1"/>
                </a:solidFill>
                <a:uFillTx/>
                <a:latin typeface="MiSans Bold" panose="00000800000000000000" charset="-122"/>
                <a:ea typeface="MiSans Bold" panose="00000800000000000000" charset="-122"/>
              </a:rPr>
              <a:t>YOUR LOGO</a:t>
            </a:r>
            <a:endParaRPr lang="en-US" altLang="zh-CN" sz="1200" spc="200">
              <a:solidFill>
                <a:schemeClr val="lt1"/>
              </a:solidFill>
              <a:uFillTx/>
              <a:latin typeface="MiSans Bold" panose="00000800000000000000" charset="-122"/>
              <a:ea typeface="MiSans Bold" panose="00000800000000000000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1156335" y="3683636"/>
            <a:ext cx="1098550" cy="0"/>
          </a:xfrm>
          <a:prstGeom prst="straightConnector1">
            <a:avLst/>
          </a:prstGeom>
          <a:ln w="12700">
            <a:gradFill>
              <a:gsLst>
                <a:gs pos="0">
                  <a:schemeClr val="accent6">
                    <a:alpha val="0"/>
                  </a:schemeClr>
                </a:gs>
                <a:gs pos="61000">
                  <a:schemeClr val="accent6"/>
                </a:gs>
              </a:gsLst>
              <a:lin ang="10800000" scaled="1"/>
            </a:gradFill>
            <a:prstDash val="solid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grpSp>
        <p:nvGrpSpPr>
          <p:cNvPr id="250" name="组合 24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51" name="矩形 25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技术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架构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52" name="直接箭头连接符 25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文本框 25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02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pic>
        <p:nvPicPr>
          <p:cNvPr id="10" name="Picture 9" descr="&amp;pky99220837250&amp;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2183765"/>
            <a:ext cx="1542415" cy="2588260"/>
          </a:xfrm>
          <a:prstGeom prst="rect">
            <a:avLst/>
          </a:prstGeom>
        </p:spPr>
      </p:pic>
      <p:pic>
        <p:nvPicPr>
          <p:cNvPr id="12" name="Picture 11" descr="&amp;pky96220924665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675" y="2636838"/>
            <a:ext cx="1488440" cy="1585595"/>
          </a:xfrm>
          <a:prstGeom prst="rect">
            <a:avLst/>
          </a:prstGeom>
        </p:spPr>
      </p:pic>
      <p:pic>
        <p:nvPicPr>
          <p:cNvPr id="13" name="Picture 12" descr="32313539363138373b32313539363137353be695b0e68daee5ba9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3115" y="4699635"/>
            <a:ext cx="1051560" cy="74041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10493375" y="2794000"/>
            <a:ext cx="1196975" cy="1172210"/>
          </a:xfrm>
          <a:prstGeom prst="rect">
            <a:avLst/>
          </a:prstGeom>
        </p:spPr>
      </p:pic>
      <p:cxnSp>
        <p:nvCxnSpPr>
          <p:cNvPr id="15" name="Straight Arrow Connector 14" descr="websocket" title="websocket"/>
          <p:cNvCxnSpPr/>
          <p:nvPr/>
        </p:nvCxnSpPr>
        <p:spPr>
          <a:xfrm>
            <a:off x="6176645" y="3240405"/>
            <a:ext cx="1804035" cy="0"/>
          </a:xfrm>
          <a:prstGeom prst="straightConnector1">
            <a:avLst/>
          </a:prstGeom>
          <a:ln w="12700" cap="flat" cmpd="sng">
            <a:solidFill>
              <a:srgbClr val="FFFFFF"/>
            </a:solidFill>
            <a:prstDash val="solid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Text Box 15"/>
          <p:cNvSpPr txBox="1"/>
          <p:nvPr/>
        </p:nvSpPr>
        <p:spPr>
          <a:xfrm>
            <a:off x="6502400" y="2903220"/>
            <a:ext cx="9988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200">
                <a:solidFill>
                  <a:schemeClr val="bg1"/>
                </a:solidFill>
              </a:rPr>
              <a:t>websocket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6754495" y="3318510"/>
            <a:ext cx="612140" cy="2876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1200">
                <a:solidFill>
                  <a:schemeClr val="bg1"/>
                </a:solidFill>
              </a:rPr>
              <a:t>rest</a:t>
            </a:r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 descr="websocket" title="websocket"/>
          <p:cNvCxnSpPr/>
          <p:nvPr/>
        </p:nvCxnSpPr>
        <p:spPr>
          <a:xfrm>
            <a:off x="9792335" y="3265170"/>
            <a:ext cx="609600" cy="0"/>
          </a:xfrm>
          <a:prstGeom prst="straightConnector1">
            <a:avLst/>
          </a:prstGeom>
          <a:ln w="12700" cap="flat" cmpd="sng">
            <a:solidFill>
              <a:srgbClr val="FFFFFF"/>
            </a:solidFill>
            <a:prstDash val="solid"/>
            <a:miter lim="800000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Up-Down Arrow 18"/>
          <p:cNvSpPr/>
          <p:nvPr/>
        </p:nvSpPr>
        <p:spPr>
          <a:xfrm>
            <a:off x="8509000" y="4214495"/>
            <a:ext cx="835660" cy="455295"/>
          </a:xfrm>
          <a:prstGeom prst="upDownArrow">
            <a:avLst>
              <a:gd name="adj1" fmla="val 49946"/>
              <a:gd name="adj2" fmla="val 3668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Text Box 19"/>
          <p:cNvSpPr txBox="1"/>
          <p:nvPr/>
        </p:nvSpPr>
        <p:spPr>
          <a:xfrm>
            <a:off x="537210" y="1993265"/>
            <a:ext cx="3518535" cy="3608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- 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客户端：</a:t>
            </a: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Android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应用，负责用户界面展示和交互逻辑处理</a:t>
            </a: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- 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服务器：远程服务端，负责核心业务逻辑处理、数据存储、</a:t>
            </a: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MCP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实现及与大模型连接</a:t>
            </a: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- 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数据流向：用户请求通过客户端发送至服务器，服务器连接大模型结合本地数据处理后返回结果给客户端</a:t>
            </a: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- </a:t>
            </a:r>
            <a:r>
              <a:rPr lang="zh-CN" altLang="en-US" sz="1600">
                <a:solidFill>
                  <a:schemeClr val="bg1"/>
                </a:solidFill>
                <a:latin typeface="兰米仿宋" panose="02000503000000000000" charset="-122"/>
                <a:ea typeface="兰米仿宋" panose="02000503000000000000" charset="-122"/>
                <a:cs typeface="兰米仿宋" panose="02000503000000000000" charset="-122"/>
              </a:rPr>
              <a:t>数据存储：所有核心业务数据均存储在服务器端，确保数据安全和一致性</a:t>
            </a:r>
            <a:endParaRPr lang="zh-CN" altLang="en-US" sz="1600">
              <a:solidFill>
                <a:schemeClr val="bg1"/>
              </a:solidFill>
              <a:latin typeface="兰米仿宋" panose="02000503000000000000" charset="-122"/>
              <a:ea typeface="兰米仿宋" panose="02000503000000000000" charset="-122"/>
              <a:cs typeface="兰米仿宋" panose="02000503000000000000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189372886"/>
          <p:cNvPicPr>
            <a:picLocks noChangeAspect="1"/>
          </p:cNvPicPr>
          <p:nvPr/>
        </p:nvPicPr>
        <p:blipFill>
          <a:blip r:embed="rId1">
            <a:alphaModFix amt="75000"/>
          </a:blip>
          <a:stretch>
            <a:fillRect/>
          </a:stretch>
        </p:blipFill>
        <p:spPr>
          <a:xfrm>
            <a:off x="0" y="0"/>
            <a:ext cx="12192000" cy="68560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-635"/>
            <a:ext cx="12192635" cy="6856095"/>
          </a:xfrm>
          <a:prstGeom prst="rect">
            <a:avLst/>
          </a:prstGeom>
          <a:gradFill>
            <a:gsLst>
              <a:gs pos="0">
                <a:schemeClr val="tx2">
                  <a:alpha val="55000"/>
                  <a:lumMod val="95000"/>
                  <a:lumOff val="5000"/>
                </a:schemeClr>
              </a:gs>
              <a:gs pos="100000">
                <a:schemeClr val="bg2">
                  <a:alpha val="100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8" name="TextBox 18"/>
          <p:cNvSpPr txBox="1"/>
          <p:nvPr/>
        </p:nvSpPr>
        <p:spPr>
          <a:xfrm>
            <a:off x="1419225" y="5591175"/>
            <a:ext cx="8854440" cy="414020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APP</a:t>
            </a: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端</a:t>
            </a:r>
            <a:r>
              <a:rPr 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代码全部由</a:t>
            </a:r>
            <a:r>
              <a:rPr lang="en-US" alt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AI</a:t>
            </a: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生成</a:t>
            </a:r>
            <a:r>
              <a:rPr lang="en-US" alt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</a:t>
            </a: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由开发人员用自然语言和手绘</a:t>
            </a:r>
            <a:r>
              <a:rPr lang="en-US" altLang="zh-CN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UI</a:t>
            </a: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描述功能需求与实现</a:t>
            </a:r>
            <a:r>
              <a:rPr lang="zh-CN" altLang="en-US" sz="1400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细节</a:t>
            </a:r>
            <a:endParaRPr lang="zh-CN" altLang="en-US" sz="1400" dirty="0">
              <a:solidFill>
                <a:schemeClr val="bg1">
                  <a:alpha val="80000"/>
                </a:schemeClr>
              </a:solidFill>
              <a:uFillTx/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sp>
        <p:nvSpPr>
          <p:cNvPr id="259" name="TextBox 26"/>
          <p:cNvSpPr txBox="1"/>
          <p:nvPr/>
        </p:nvSpPr>
        <p:spPr>
          <a:xfrm>
            <a:off x="7075170" y="2165985"/>
            <a:ext cx="3847465" cy="46037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TRAE，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负责代码生成</a:t>
            </a:r>
            <a:r>
              <a:rPr lang="en-US" altLang="zh-CN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、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代码编辑</a:t>
            </a:r>
            <a:endParaRPr lang="zh-CN" altLang="en-US" sz="1600" b="1" dirty="0">
              <a:solidFill>
                <a:schemeClr val="bg1">
                  <a:alpha val="80000"/>
                </a:schemeClr>
              </a:solidFill>
              <a:uFillTx/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  <p:grpSp>
        <p:nvGrpSpPr>
          <p:cNvPr id="260" name="组合 259"/>
          <p:cNvGrpSpPr/>
          <p:nvPr/>
        </p:nvGrpSpPr>
        <p:grpSpPr>
          <a:xfrm>
            <a:off x="525780" y="511176"/>
            <a:ext cx="3771265" cy="830580"/>
            <a:chOff x="1593" y="3850"/>
            <a:chExt cx="5939" cy="1308"/>
          </a:xfrm>
        </p:grpSpPr>
        <p:sp>
          <p:nvSpPr>
            <p:cNvPr id="261" name="矩形 260"/>
            <p:cNvSpPr/>
            <p:nvPr/>
          </p:nvSpPr>
          <p:spPr>
            <a:xfrm>
              <a:off x="2694" y="3850"/>
              <a:ext cx="4162" cy="1308"/>
            </a:xfrm>
            <a:prstGeom prst="rect">
              <a:avLst/>
            </a:prstGeom>
            <a:noFill/>
          </p:spPr>
          <p:txBody>
            <a:bodyPr wrap="square" rtlCol="0" anchor="ctr" anchorCtr="0"/>
            <a:p>
              <a:pPr algn="l"/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开发工</a:t>
              </a:r>
              <a:r>
                <a:rPr lang="zh-CN" altLang="en-US" sz="3200" dirty="0">
                  <a:solidFill>
                    <a:schemeClr val="bg1"/>
                  </a:solidFill>
                  <a:effectLst/>
                  <a:latin typeface="MiSans Bold" panose="00000800000000000000" charset="-122"/>
                  <a:ea typeface="MiSans Bold" panose="00000800000000000000" charset="-122"/>
                  <a:cs typeface="MiSans" panose="00000500000000000000" charset="-122"/>
                </a:rPr>
                <a:t>具</a:t>
              </a:r>
              <a:endParaRPr lang="zh-CN" altLang="en-US" sz="3200" dirty="0">
                <a:solidFill>
                  <a:schemeClr val="bg1"/>
                </a:solidFill>
                <a:effectLst/>
                <a:latin typeface="MiSans Bold" panose="00000800000000000000" charset="-122"/>
                <a:ea typeface="MiSans Bold" panose="00000800000000000000" charset="-122"/>
                <a:cs typeface="MiSans" panose="00000500000000000000" charset="-122"/>
              </a:endParaRPr>
            </a:p>
          </p:txBody>
        </p:sp>
        <p:cxnSp>
          <p:nvCxnSpPr>
            <p:cNvPr id="262" name="直接箭头连接符 261"/>
            <p:cNvCxnSpPr/>
            <p:nvPr/>
          </p:nvCxnSpPr>
          <p:spPr>
            <a:xfrm>
              <a:off x="5802" y="4489"/>
              <a:ext cx="1730" cy="0"/>
            </a:xfrm>
            <a:prstGeom prst="straightConnector1">
              <a:avLst/>
            </a:prstGeom>
            <a:ln w="12700">
              <a:gradFill>
                <a:gsLst>
                  <a:gs pos="0">
                    <a:schemeClr val="accent6">
                      <a:alpha val="0"/>
                    </a:schemeClr>
                  </a:gs>
                  <a:gs pos="61000">
                    <a:schemeClr val="accent6"/>
                  </a:gs>
                </a:gsLst>
                <a:lin ang="10800000" scaled="1"/>
              </a:gradFill>
              <a:prstDash val="solid"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文本框 262"/>
            <p:cNvSpPr txBox="1"/>
            <p:nvPr/>
          </p:nvSpPr>
          <p:spPr>
            <a:xfrm>
              <a:off x="1593" y="3996"/>
              <a:ext cx="1775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MiSans Bold" panose="00000800000000000000" charset="-122"/>
                  <a:ea typeface="MiSans Bold" panose="00000800000000000000" charset="-122"/>
                  <a:cs typeface="MiSans Bold" panose="00000800000000000000" charset="-122"/>
                </a:rPr>
                <a:t>02</a:t>
              </a:r>
              <a:endParaRPr kumimoji="0" lang="en-US" altLang="zh-CN" sz="360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MiSans Bold" panose="00000800000000000000" charset="-122"/>
                <a:ea typeface="MiSans Bold" panose="00000800000000000000" charset="-122"/>
                <a:cs typeface="MiSans Bold" panose="00000800000000000000" charset="-122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80" y="1724660"/>
            <a:ext cx="5212080" cy="13874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38810" y="3432810"/>
            <a:ext cx="10972800" cy="0"/>
          </a:xfrm>
          <a:prstGeom prst="line">
            <a:avLst/>
          </a:prstGeom>
          <a:ln w="28575" cmpd="sng">
            <a:solidFill>
              <a:schemeClr val="bg1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242685" y="3752850"/>
            <a:ext cx="5090795" cy="1478915"/>
          </a:xfrm>
          <a:prstGeom prst="rect">
            <a:avLst/>
          </a:prstGeom>
        </p:spPr>
      </p:pic>
      <p:sp>
        <p:nvSpPr>
          <p:cNvPr id="7" name="TextBox 26"/>
          <p:cNvSpPr txBox="1"/>
          <p:nvPr/>
        </p:nvSpPr>
        <p:spPr>
          <a:xfrm>
            <a:off x="2010410" y="4166235"/>
            <a:ext cx="3847465" cy="460375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Android Studio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，负责编译</a:t>
            </a:r>
            <a:r>
              <a:rPr lang="en-US" altLang="zh-CN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、</a:t>
            </a:r>
            <a:r>
              <a:rPr lang="zh-CN" altLang="en-US" sz="1600" b="1" dirty="0">
                <a:solidFill>
                  <a:schemeClr val="bg1">
                    <a:alpha val="80000"/>
                  </a:schemeClr>
                </a:solidFill>
                <a:uFillTx/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  <a:sym typeface="+mn-ea"/>
              </a:rPr>
              <a:t>调试</a:t>
            </a:r>
            <a:endParaRPr lang="zh-CN" altLang="en-US" sz="1600" b="1" dirty="0">
              <a:solidFill>
                <a:schemeClr val="bg1">
                  <a:alpha val="80000"/>
                </a:schemeClr>
              </a:solidFill>
              <a:uFillTx/>
              <a:latin typeface="MiSans" panose="00000500000000000000" charset="-122"/>
              <a:ea typeface="MiSans" panose="00000500000000000000" charset="-122"/>
              <a:cs typeface="MiSans" panose="00000500000000000000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resource_record_key" val="{&quot;10&quot;:[21590911,21590909,21596175],&quot;65&quot;:[20205081]}"/>
</p:tagLst>
</file>

<file path=ppt/tags/tag1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3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5.xml><?xml version="1.0" encoding="utf-8"?>
<p:tagLst xmlns:p="http://schemas.openxmlformats.org/presentationml/2006/main">
  <p:tag name="COMMONDATA" val="eyJoZGlkIjoiOTNiMTM5OTc3NzUzMTI2Y2FkOTEyYTliMzdmYmIxMjUifQ=="/>
  <p:tag name="resource_record_key" val="{&quot;10&quot;:[21590911,21590909,21596175],&quot;65&quot;:[20205081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00364A"/>
      </a:dk2>
      <a:lt2>
        <a:srgbClr val="000000"/>
      </a:lt2>
      <a:accent1>
        <a:srgbClr val="1E636D"/>
      </a:accent1>
      <a:accent2>
        <a:srgbClr val="25797B"/>
      </a:accent2>
      <a:accent3>
        <a:srgbClr val="2C8E88"/>
      </a:accent3>
      <a:accent4>
        <a:srgbClr val="33A496"/>
      </a:accent4>
      <a:accent5>
        <a:srgbClr val="3AB8A4"/>
      </a:accent5>
      <a:accent6>
        <a:srgbClr val="41CEB2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MiSans"/>
        <a:cs typeface=""/>
      </a:majorFont>
      <a:minorFont>
        <a:latin typeface="Arial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WPS Writer</Application>
  <PresentationFormat>宽屏</PresentationFormat>
  <Paragraphs>204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42" baseType="lpstr">
      <vt:lpstr>Arial</vt:lpstr>
      <vt:lpstr>SimSun</vt:lpstr>
      <vt:lpstr>Wingdings</vt:lpstr>
      <vt:lpstr>MiSans</vt:lpstr>
      <vt:lpstr>Wingdings</vt:lpstr>
      <vt:lpstr>黑体</vt:lpstr>
      <vt:lpstr>MiSans Bold</vt:lpstr>
      <vt:lpstr>Helvetica Light</vt:lpstr>
      <vt:lpstr>Montserrat-Regular</vt:lpstr>
      <vt:lpstr>Thonburi</vt:lpstr>
      <vt:lpstr>Lato Regular</vt:lpstr>
      <vt:lpstr>Roboto Medium</vt:lpstr>
      <vt:lpstr>思源黑体 CN Regular</vt:lpstr>
      <vt:lpstr>汉仪中黑KW</vt:lpstr>
      <vt:lpstr>Microsoft YaHei</vt:lpstr>
      <vt:lpstr>汉仪旗黑</vt:lpstr>
      <vt:lpstr>Arial Unicode MS</vt:lpstr>
      <vt:lpstr>黑体</vt:lpstr>
      <vt:lpstr>汉仪书宋二KW</vt:lpstr>
      <vt:lpstr>Apple SD Gothic Neo</vt:lpstr>
      <vt:lpstr>SimSun</vt:lpstr>
      <vt:lpstr>Helvetica Neue</vt:lpstr>
      <vt:lpstr>Arial</vt:lpstr>
      <vt:lpstr>Helvetica Neue</vt:lpstr>
      <vt:lpstr>Yuppy SC</vt:lpstr>
      <vt:lpstr>汉仪仿宋S</vt:lpstr>
      <vt:lpstr>兰米仿宋</vt:lpstr>
      <vt:lpstr>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Fu Yu</cp:lastModifiedBy>
  <cp:revision>193</cp:revision>
  <dcterms:created xsi:type="dcterms:W3CDTF">2025-09-26T06:25:15Z</dcterms:created>
  <dcterms:modified xsi:type="dcterms:W3CDTF">2025-09-26T06:25:15Z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1033-12.1.22553.22553</vt:lpwstr>
  </property>
  <property fmtid="{D5CDD505-2E9C-101B-9397-08002B2CF9AE}" pid="3" name="ICV">
    <vt:lpwstr>709411D7B2755500BBAFD468B6555579_43</vt:lpwstr>
  </property>
  <property fmtid="{D5CDD505-2E9C-101B-9397-08002B2CF9AE}" pid="4" name="KSOTemplateUUID">
    <vt:lpwstr>v1.0_mb_kVTp9LI5mOPsxQa5DTp2IA==</vt:lpwstr>
  </property>
</Properties>
</file>